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0"/>
  </p:notesMasterIdLst>
  <p:sldIdLst>
    <p:sldId id="256" r:id="rId2"/>
    <p:sldId id="299" r:id="rId3"/>
    <p:sldId id="301" r:id="rId4"/>
    <p:sldId id="331" r:id="rId5"/>
    <p:sldId id="365" r:id="rId6"/>
    <p:sldId id="350" r:id="rId7"/>
    <p:sldId id="383" r:id="rId8"/>
    <p:sldId id="375" r:id="rId9"/>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0"/>
    <p:restoredTop sz="77143"/>
  </p:normalViewPr>
  <p:slideViewPr>
    <p:cSldViewPr snapToGrid="0">
      <p:cViewPr varScale="1">
        <p:scale>
          <a:sx n="130" d="100"/>
          <a:sy n="130" d="100"/>
        </p:scale>
        <p:origin x="864" y="168"/>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5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Today’s philosophy is </a:t>
            </a:r>
            <a:r>
              <a:rPr lang="en-US" i="1" dirty="0">
                <a:latin typeface="Times New Roman" panose="02020603050405020304" pitchFamily="18" charset="0"/>
                <a:cs typeface="Times New Roman" panose="02020603050405020304" pitchFamily="18" charset="0"/>
              </a:rPr>
              <a:t>Courage to Confront Disagreement and Issues</a:t>
            </a:r>
            <a:r>
              <a:rPr lang="en-US" dirty="0">
                <a:latin typeface="Times New Roman" panose="02020603050405020304" pitchFamily="18" charset="0"/>
                <a:cs typeface="Times New Roman" panose="02020603050405020304" pitchFamily="18" charset="0"/>
              </a:rPr>
              <a:t>. There are 4 values that reflect this philosophy. Facilitator may read, popcorn read, or ask participant to read. Each value will be discussed during our time together, today.</a:t>
            </a:r>
          </a:p>
          <a:p>
            <a:pPr marL="163592" indent="0">
              <a:buNone/>
            </a:pPr>
            <a:r>
              <a:rPr lang="en-US" dirty="0">
                <a:latin typeface="Times New Roman" panose="02020603050405020304" pitchFamily="18" charset="0"/>
                <a:cs typeface="Times New Roman" panose="02020603050405020304" pitchFamily="18" charset="0"/>
              </a:rPr>
              <a:t>“Never make excuses, they don’t change the truth” is a value that we attribute to Doc Buchanan. The other three values are based on the collaborative effort of all employees and reviewed annually as part of our strategic plan. </a:t>
            </a:r>
          </a:p>
          <a:p>
            <a:pPr marL="471145" indent="-307553"/>
            <a:r>
              <a:rPr lang="en-US" dirty="0">
                <a:latin typeface="Times New Roman" panose="02020603050405020304" pitchFamily="18" charset="0"/>
                <a:cs typeface="Times New Roman" panose="02020603050405020304" pitchFamily="18" charset="0"/>
              </a:rPr>
              <a:t>Confront the issue with open, honest and healthy conversations.</a:t>
            </a:r>
          </a:p>
          <a:p>
            <a:pPr marL="471145" indent="-307553"/>
            <a:r>
              <a:rPr lang="en-US" dirty="0">
                <a:latin typeface="Times New Roman" panose="02020603050405020304" pitchFamily="18" charset="0"/>
                <a:cs typeface="Times New Roman" panose="02020603050405020304" pitchFamily="18" charset="0"/>
              </a:rPr>
              <a:t>Treat people with dignity and respect.</a:t>
            </a:r>
          </a:p>
          <a:p>
            <a:pPr marL="471145" indent="-307553"/>
            <a:r>
              <a:rPr lang="en-US" dirty="0">
                <a:latin typeface="Times New Roman" panose="02020603050405020304" pitchFamily="18" charset="0"/>
                <a:cs typeface="Times New Roman" panose="02020603050405020304" pitchFamily="18" charset="0"/>
              </a:rPr>
              <a:t>Tough conversations make us better.</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Ask participants to turn to a neighbor and share </a:t>
            </a:r>
            <a:r>
              <a:rPr lang="en-US" b="1" dirty="0">
                <a:latin typeface="Times New Roman" panose="02020603050405020304" pitchFamily="18" charset="0"/>
                <a:cs typeface="Times New Roman" panose="02020603050405020304" pitchFamily="18" charset="0"/>
              </a:rPr>
              <a:t>one value </a:t>
            </a:r>
            <a:r>
              <a:rPr lang="en-US" b="0" dirty="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resonates with them and explain why.</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Ask for volunteers to share the value they selected and why.</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Facilitator models, sharing their choice and explaining why.</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each value is shared ask for a show of hands as to who selected it (just a point of interest). Facilitator can comment on which value was selected most often.</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Today we are going to spend some time examining the philosophy </a:t>
            </a:r>
            <a:r>
              <a:rPr lang="en-US" i="1" dirty="0">
                <a:latin typeface="Times New Roman" panose="02020603050405020304" pitchFamily="18" charset="0"/>
                <a:cs typeface="Times New Roman" panose="02020603050405020304" pitchFamily="18" charset="0"/>
              </a:rPr>
              <a:t>Courage to Confront Disagreements and Issue</a:t>
            </a:r>
            <a:r>
              <a:rPr lang="en-US" dirty="0">
                <a:latin typeface="Times New Roman" panose="02020603050405020304" pitchFamily="18" charset="0"/>
                <a:cs typeface="Times New Roman" panose="02020603050405020304" pitchFamily="18" charset="0"/>
              </a:rPr>
              <a:t>. We are going to begin by reading about the unification of Clovis Unified School District. For an overview, read the foreword in the book </a:t>
            </a:r>
            <a:r>
              <a:rPr lang="en-US" i="1" dirty="0">
                <a:latin typeface="Times New Roman" panose="02020603050405020304" pitchFamily="18" charset="0"/>
                <a:cs typeface="Times New Roman" panose="02020603050405020304" pitchFamily="18" charset="0"/>
              </a:rPr>
              <a:t>50 Unified Years</a:t>
            </a:r>
            <a:r>
              <a:rPr lang="en-US" dirty="0">
                <a:latin typeface="Times New Roman" panose="02020603050405020304" pitchFamily="18" charset="0"/>
                <a:cs typeface="Times New Roman" panose="02020603050405020304" pitchFamily="18" charset="0"/>
              </a:rPr>
              <a:t>, written by our first Superintendent Dr. Floyd B. Buchanan and Everett “Bud” Rank one of our first Governing Board members (available in resource folder).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ClrTx/>
              <a:buSzTx/>
              <a:buNone/>
              <a:defRPr/>
            </a:pPr>
            <a:r>
              <a:rPr lang="en-US" dirty="0">
                <a:latin typeface="Times New Roman" panose="02020603050405020304" pitchFamily="18" charset="0"/>
                <a:cs typeface="Times New Roman" panose="02020603050405020304" pitchFamily="18" charset="0"/>
              </a:rPr>
              <a:t>After reading the forward examine the quote on the screen and discuss the following in a group of three:</a:t>
            </a:r>
          </a:p>
          <a:p>
            <a:pPr marL="0" indent="0">
              <a:buNone/>
            </a:pPr>
            <a:r>
              <a:rPr lang="en-US" dirty="0">
                <a:latin typeface="Times New Roman" panose="02020603050405020304" pitchFamily="18" charset="0"/>
                <a:cs typeface="Times New Roman" panose="02020603050405020304" pitchFamily="18" charset="0"/>
              </a:rPr>
              <a:t>101 – Select one of the battles that reflects </a:t>
            </a:r>
            <a:r>
              <a:rPr lang="en-US" i="1" dirty="0">
                <a:latin typeface="Times New Roman" panose="02020603050405020304" pitchFamily="18" charset="0"/>
                <a:cs typeface="Times New Roman" panose="02020603050405020304" pitchFamily="18" charset="0"/>
              </a:rPr>
              <a:t>Courage to Confront Disagreements and Issues </a:t>
            </a:r>
            <a:r>
              <a:rPr lang="en-US" dirty="0">
                <a:latin typeface="Times New Roman" panose="02020603050405020304" pitchFamily="18" charset="0"/>
                <a:cs typeface="Times New Roman" panose="02020603050405020304" pitchFamily="18" charset="0"/>
              </a:rPr>
              <a:t>early in Clovis Unified history. Does this “battle” resonate with you? Explain why and how.</a:t>
            </a:r>
          </a:p>
          <a:p>
            <a:pPr marL="0" indent="0">
              <a:buNone/>
            </a:pPr>
            <a:r>
              <a:rPr lang="en-US" dirty="0">
                <a:latin typeface="Times New Roman" panose="02020603050405020304" pitchFamily="18" charset="0"/>
                <a:cs typeface="Times New Roman" panose="02020603050405020304" pitchFamily="18" charset="0"/>
              </a:rPr>
              <a:t>201 – Do some of these battles still exist today? If so, which one(s)? Describe how they might look different today than 60 years ago.</a:t>
            </a:r>
          </a:p>
          <a:p>
            <a:pPr marL="0" indent="0">
              <a:buNone/>
            </a:pPr>
            <a:r>
              <a:rPr lang="en-US" dirty="0">
                <a:latin typeface="Times New Roman" panose="02020603050405020304" pitchFamily="18" charset="0"/>
                <a:cs typeface="Times New Roman" panose="02020603050405020304" pitchFamily="18" charset="0"/>
              </a:rPr>
              <a:t>301 – Identify a “battle” that you face in your department and/or school. Why is the “battle” worth fighting?</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Possible responses:</a:t>
            </a:r>
          </a:p>
          <a:p>
            <a:pPr marL="0" indent="0">
              <a:buNone/>
            </a:pPr>
            <a:r>
              <a:rPr lang="en-US" dirty="0">
                <a:latin typeface="Times New Roman" panose="02020603050405020304" pitchFamily="18" charset="0"/>
                <a:cs typeface="Times New Roman" panose="02020603050405020304" pitchFamily="18" charset="0"/>
              </a:rPr>
              <a:t>Battle to unify</a:t>
            </a:r>
          </a:p>
          <a:p>
            <a:pPr marL="0" indent="0">
              <a:buNone/>
            </a:pPr>
            <a:r>
              <a:rPr lang="en-US" dirty="0">
                <a:latin typeface="Times New Roman" panose="02020603050405020304" pitchFamily="18" charset="0"/>
                <a:cs typeface="Times New Roman" panose="02020603050405020304" pitchFamily="18" charset="0"/>
              </a:rPr>
              <a:t>Board recall </a:t>
            </a:r>
          </a:p>
          <a:p>
            <a:pPr marL="0" indent="0">
              <a:buNone/>
            </a:pPr>
            <a:r>
              <a:rPr lang="en-US" dirty="0">
                <a:latin typeface="Times New Roman" panose="02020603050405020304" pitchFamily="18" charset="0"/>
                <a:cs typeface="Times New Roman" panose="02020603050405020304" pitchFamily="18" charset="0"/>
              </a:rPr>
              <a:t>90% of students achieving grade level in reading and math</a:t>
            </a:r>
          </a:p>
          <a:p>
            <a:pPr marL="0" indent="0">
              <a:buNone/>
            </a:pPr>
            <a:r>
              <a:rPr lang="en-US" dirty="0">
                <a:latin typeface="Times New Roman" panose="02020603050405020304" pitchFamily="18" charset="0"/>
                <a:cs typeface="Times New Roman" panose="02020603050405020304" pitchFamily="18" charset="0"/>
              </a:rPr>
              <a:t>Competition model</a:t>
            </a:r>
          </a:p>
          <a:p>
            <a:pPr marL="0" indent="0">
              <a:buNone/>
            </a:pPr>
            <a:r>
              <a:rPr lang="en-US" dirty="0">
                <a:latin typeface="Times New Roman" panose="02020603050405020304" pitchFamily="18" charset="0"/>
                <a:cs typeface="Times New Roman" panose="02020603050405020304" pitchFamily="18" charset="0"/>
              </a:rPr>
              <a:t>1978 Proposition 13 – keep entire team together without laying anyone off</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groups complete their discussions ask them to share their reflections.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Clovis Unified has had many opportunities to display the </a:t>
            </a:r>
            <a:r>
              <a:rPr lang="en-US" i="1" dirty="0">
                <a:latin typeface="Times New Roman" panose="02020603050405020304" pitchFamily="18" charset="0"/>
                <a:cs typeface="Times New Roman" panose="02020603050405020304" pitchFamily="18" charset="0"/>
              </a:rPr>
              <a:t>Courage to Confront Disagreements and Issue</a:t>
            </a:r>
            <a:r>
              <a:rPr lang="en-US" dirty="0">
                <a:latin typeface="Times New Roman" panose="02020603050405020304" pitchFamily="18" charset="0"/>
                <a:cs typeface="Times New Roman" panose="02020603050405020304" pitchFamily="18" charset="0"/>
              </a:rPr>
              <a:t>. One of the first “battles” to be fought was the recall attempt of elected Governing Board members in 1964. To better understand why it was a battle please read </a:t>
            </a:r>
            <a:r>
              <a:rPr lang="en-US" i="1" dirty="0">
                <a:latin typeface="Times New Roman" panose="02020603050405020304" pitchFamily="18" charset="0"/>
                <a:cs typeface="Times New Roman" panose="02020603050405020304" pitchFamily="18" charset="0"/>
              </a:rPr>
              <a:t>Choosing a Governing Board and Superintendent </a:t>
            </a:r>
            <a:r>
              <a:rPr lang="en-US" dirty="0">
                <a:latin typeface="Times New Roman" panose="02020603050405020304" pitchFamily="18" charset="0"/>
                <a:cs typeface="Times New Roman" panose="02020603050405020304" pitchFamily="18" charset="0"/>
              </a:rPr>
              <a:t>beginning on  page 10 of the </a:t>
            </a:r>
            <a:r>
              <a:rPr lang="en-US" sz="1200" i="1" dirty="0">
                <a:latin typeface="Times New Roman" panose="02020603050405020304" pitchFamily="18" charset="0"/>
                <a:cs typeface="Times New Roman" panose="02020603050405020304" pitchFamily="18" charset="0"/>
              </a:rPr>
              <a:t>Historical Overview of Clovis Unified School District (available in resource folder).</a:t>
            </a:r>
            <a:endParaRPr lang="en-US" i="1"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0" indent="0">
              <a:buClrTx/>
              <a:buSzTx/>
              <a:buNone/>
              <a:defRPr/>
            </a:pPr>
            <a:r>
              <a:rPr lang="en-US" dirty="0">
                <a:latin typeface="Times New Roman" panose="02020603050405020304" pitchFamily="18" charset="0"/>
                <a:cs typeface="Times New Roman" panose="02020603050405020304" pitchFamily="18" charset="0"/>
              </a:rPr>
              <a:t>After you finish reading examine the quote on the screen and discuss the following with your neighbor:</a:t>
            </a:r>
          </a:p>
          <a:p>
            <a:pPr marL="163592" indent="0">
              <a:buNone/>
            </a:pPr>
            <a:r>
              <a:rPr lang="en-US" dirty="0">
                <a:latin typeface="Times New Roman" panose="02020603050405020304" pitchFamily="18" charset="0"/>
                <a:cs typeface="Times New Roman" panose="02020603050405020304" pitchFamily="18" charset="0"/>
              </a:rPr>
              <a:t>101 – During the recall effort Doc made the statement you see on the screen. Why would he make such a bold statement? </a:t>
            </a:r>
          </a:p>
          <a:p>
            <a:pPr marL="163592" indent="0">
              <a:buNone/>
            </a:pPr>
            <a:r>
              <a:rPr lang="en-US" dirty="0">
                <a:latin typeface="Times New Roman" panose="02020603050405020304" pitchFamily="18" charset="0"/>
                <a:cs typeface="Times New Roman" panose="02020603050405020304" pitchFamily="18" charset="0"/>
              </a:rPr>
              <a:t>201 – Think of a time you or someone you knew had to address a controversial issue and/or disagreement. What steps were followed? What was the outcome?</a:t>
            </a:r>
          </a:p>
          <a:p>
            <a:pPr marL="163592" indent="0">
              <a:buNone/>
            </a:pPr>
            <a:r>
              <a:rPr lang="en-US" dirty="0">
                <a:latin typeface="Times New Roman" panose="02020603050405020304" pitchFamily="18" charset="0"/>
                <a:cs typeface="Times New Roman" panose="02020603050405020304" pitchFamily="18" charset="0"/>
              </a:rPr>
              <a:t>301 – Think of a time you have had to have a courageous conversation with another individual. Explain what a courageous conversation means to you. Discuss the incident and the outcome. What did you learn from the experience?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pairs finish their discussions ask them to share. The facilitator should model the process.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410598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ClrTx/>
              <a:buSzTx/>
              <a:buNone/>
              <a:defRPr/>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In the video you will hear Rich Smith talk about a discussion he had with Dr. Jim Fugman when he was a new principal at Sierra Vista. Let’s read the quote on the screen and discuss key learnings. Rich served in several leadership roles in Clovis. He went on to be the Deputy Superintendent in Sanger Unified and is currently a national consultant on the Professional Learning Process. Dr. Jim Fugman retired as the Deputy Superintendent for the district. Jim was a firm believer in the value “never make excuses” for himself and those he supervised and mentored.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small job alike groups discuss the following:</a:t>
            </a:r>
          </a:p>
          <a:p>
            <a:pPr marL="0" indent="0">
              <a:buNone/>
            </a:pPr>
            <a:r>
              <a:rPr lang="en-US" dirty="0">
                <a:latin typeface="Times New Roman" panose="02020603050405020304" pitchFamily="18" charset="0"/>
                <a:cs typeface="Times New Roman" panose="02020603050405020304" pitchFamily="18" charset="0"/>
              </a:rPr>
              <a:t>101 – What does the value “never make excuses, they don’t change the truth mean? Provide an example.</a:t>
            </a:r>
          </a:p>
          <a:p>
            <a:pPr marL="0" indent="0">
              <a:buNone/>
            </a:pPr>
            <a:r>
              <a:rPr lang="en-US" dirty="0">
                <a:latin typeface="Times New Roman" panose="02020603050405020304" pitchFamily="18" charset="0"/>
                <a:cs typeface="Times New Roman" panose="02020603050405020304" pitchFamily="18" charset="0"/>
              </a:rPr>
              <a:t>201 – As a leader how do you “confront” employees who make excuses and/or blame others for their results?</a:t>
            </a:r>
          </a:p>
          <a:p>
            <a:pPr marL="0" indent="0">
              <a:buNone/>
            </a:pPr>
            <a:r>
              <a:rPr lang="en-US" dirty="0">
                <a:latin typeface="Times New Roman" panose="02020603050405020304" pitchFamily="18" charset="0"/>
                <a:cs typeface="Times New Roman" panose="02020603050405020304" pitchFamily="18" charset="0"/>
              </a:rPr>
              <a:t>301 – As a leader, how do you hold yourself accountable to this value? Generate a list of the comments you have heard in your school or department that are actually excuses. How do you overcome this mindset?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Facilitator should model. Possible excuses:</a:t>
            </a:r>
          </a:p>
          <a:p>
            <a:pPr marL="0" indent="0">
              <a:buNone/>
            </a:pPr>
            <a:r>
              <a:rPr lang="en-US" dirty="0">
                <a:latin typeface="Times New Roman" panose="02020603050405020304" pitchFamily="18" charset="0"/>
                <a:cs typeface="Times New Roman" panose="02020603050405020304" pitchFamily="18" charset="0"/>
              </a:rPr>
              <a:t>The kids don’t know how to read, math facts, write a paragraph.</a:t>
            </a:r>
          </a:p>
          <a:p>
            <a:pPr marL="0" indent="0">
              <a:buNone/>
            </a:pPr>
            <a:r>
              <a:rPr lang="en-US" dirty="0">
                <a:latin typeface="Times New Roman" panose="02020603050405020304" pitchFamily="18" charset="0"/>
                <a:cs typeface="Times New Roman" panose="02020603050405020304" pitchFamily="18" charset="0"/>
              </a:rPr>
              <a:t>The teacher before me didn’t teach them x, y, z</a:t>
            </a:r>
          </a:p>
          <a:p>
            <a:pPr marL="0" indent="0">
              <a:buNone/>
            </a:pPr>
            <a:r>
              <a:rPr lang="en-US" dirty="0">
                <a:latin typeface="Times New Roman" panose="02020603050405020304" pitchFamily="18" charset="0"/>
                <a:cs typeface="Times New Roman" panose="02020603050405020304" pitchFamily="18" charset="0"/>
              </a:rPr>
              <a:t>The parents don’t help their children</a:t>
            </a:r>
          </a:p>
          <a:p>
            <a:pPr marL="0" indent="0">
              <a:buNone/>
            </a:pPr>
            <a:r>
              <a:rPr lang="en-US" dirty="0">
                <a:latin typeface="Times New Roman" panose="02020603050405020304" pitchFamily="18" charset="0"/>
                <a:cs typeface="Times New Roman" panose="02020603050405020304" pitchFamily="18" charset="0"/>
              </a:rPr>
              <a:t>Why do I have to do x, y, z when no one else is doing it?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50074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79067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08485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1/8/24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omes.com/property/1620-gibson-ave-clovis-ca-93611/id-100012013697/"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video" Target="https://player.vimeo.com/video/879517801?h=c51bee5fca&amp;amp;app_id=122963"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Courage to Confront </a:t>
            </a:r>
            <a:br>
              <a:rPr lang="en-US" sz="4000" dirty="0"/>
            </a:br>
            <a:r>
              <a:rPr lang="en-US" sz="4000" dirty="0"/>
              <a:t>Disagreements</a:t>
            </a:r>
            <a:r>
              <a:rPr lang="en-US" sz="1600" b="1" dirty="0"/>
              <a:t> </a:t>
            </a:r>
            <a:r>
              <a:rPr lang="en-US" sz="4000" dirty="0"/>
              <a:t>and Issues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a:xfrm>
            <a:off x="628649" y="438268"/>
            <a:ext cx="7886700" cy="993775"/>
          </a:xfrm>
        </p:spPr>
        <p:txBody>
          <a:bodyPr>
            <a:normAutofit fontScale="90000"/>
          </a:bodyPr>
          <a:lstStyle/>
          <a:p>
            <a:pPr algn="ctr"/>
            <a:r>
              <a:rPr lang="en-US" sz="3300" dirty="0"/>
              <a:t>Courage to Confront Disagreements</a:t>
            </a:r>
            <a:r>
              <a:rPr lang="en-US" b="1" dirty="0"/>
              <a:t> </a:t>
            </a:r>
            <a:r>
              <a:rPr lang="en-US" sz="3300" dirty="0"/>
              <a:t>and Issues</a:t>
            </a:r>
            <a:br>
              <a:rPr lang="en-US" sz="3300" dirty="0"/>
            </a:br>
            <a:r>
              <a:rPr lang="en-US" sz="3300" dirty="0"/>
              <a:t>Values</a:t>
            </a:r>
            <a:br>
              <a:rPr lang="en-US" sz="3300" dirty="0"/>
            </a:br>
            <a:endParaRPr lang="en-US" b="1" dirty="0"/>
          </a:p>
        </p:txBody>
      </p:sp>
      <p:sp>
        <p:nvSpPr>
          <p:cNvPr id="10" name="Content Placeholder 9"/>
          <p:cNvSpPr>
            <a:spLocks noGrp="1"/>
          </p:cNvSpPr>
          <p:nvPr>
            <p:ph idx="1"/>
          </p:nvPr>
        </p:nvSpPr>
        <p:spPr>
          <a:xfrm>
            <a:off x="971551" y="1327177"/>
            <a:ext cx="7200897" cy="3105695"/>
          </a:xfrm>
        </p:spPr>
        <p:txBody>
          <a:bodyPr>
            <a:normAutofit/>
          </a:bodyPr>
          <a:lstStyle/>
          <a:p>
            <a:pPr algn="ctr">
              <a:lnSpc>
                <a:spcPct val="107000"/>
              </a:lnSpc>
            </a:pPr>
            <a:r>
              <a:rPr lang="en-US" sz="2400" i="1" dirty="0">
                <a:latin typeface="+mn-lt"/>
                <a:ea typeface="Calibri" panose="020F0502020204030204" pitchFamily="34" charset="0"/>
                <a:cs typeface="Roboto-BlackItalic"/>
              </a:rPr>
              <a:t>“Never make excuses, they don’t change the truth.”</a:t>
            </a:r>
          </a:p>
          <a:p>
            <a:pPr algn="r">
              <a:lnSpc>
                <a:spcPct val="107000"/>
              </a:lnSpc>
            </a:pPr>
            <a:r>
              <a:rPr lang="en-US" sz="2400" dirty="0">
                <a:latin typeface="+mn-lt"/>
                <a:ea typeface="Calibri" panose="020F0502020204030204" pitchFamily="34" charset="0"/>
                <a:cs typeface="Roboto-BlackItalic"/>
              </a:rPr>
              <a:t>Doc Buchanan</a:t>
            </a:r>
            <a:br>
              <a:rPr lang="en-US" sz="2400" i="1" dirty="0">
                <a:latin typeface="+mn-lt"/>
                <a:ea typeface="Calibri" panose="020F0502020204030204" pitchFamily="34" charset="0"/>
                <a:cs typeface="Roboto-BlackItalic"/>
              </a:rPr>
            </a:br>
            <a:endParaRPr lang="en-US" sz="2400" i="1" dirty="0">
              <a:latin typeface="+mn-lt"/>
              <a:ea typeface="Calibri" panose="020F0502020204030204" pitchFamily="34" charset="0"/>
              <a:cs typeface="Times New Roman" panose="02020603050405020304" pitchFamily="18" charset="0"/>
            </a:endParaRPr>
          </a:p>
          <a:p>
            <a:pPr marL="342900" indent="-342900" algn="l">
              <a:buClr>
                <a:srgbClr val="004990"/>
              </a:buClr>
              <a:buFont typeface="Arial" panose="020B0604020202020204" pitchFamily="34" charset="0"/>
              <a:buChar char="•"/>
            </a:pPr>
            <a:r>
              <a:rPr lang="en-US" sz="2400" dirty="0"/>
              <a:t>Confront the issue with open, honest and healthy conversations.</a:t>
            </a:r>
          </a:p>
          <a:p>
            <a:pPr marL="342900" indent="-342900" algn="l">
              <a:buClr>
                <a:srgbClr val="004990"/>
              </a:buClr>
              <a:buFont typeface="Arial" panose="020B0604020202020204" pitchFamily="34" charset="0"/>
              <a:buChar char="•"/>
            </a:pPr>
            <a:r>
              <a:rPr lang="en-US" sz="2400" dirty="0"/>
              <a:t>Treat people with dignity and respect.</a:t>
            </a:r>
          </a:p>
          <a:p>
            <a:pPr marL="342900" indent="-342900" algn="l">
              <a:buClr>
                <a:srgbClr val="004990"/>
              </a:buClr>
              <a:buFont typeface="Arial" panose="020B0604020202020204" pitchFamily="34" charset="0"/>
              <a:buChar char="•"/>
            </a:pPr>
            <a:r>
              <a:rPr lang="en-US" sz="2400" dirty="0"/>
              <a:t>Tough conversations make us better. </a:t>
            </a:r>
            <a:br>
              <a:rPr lang="en-US" b="1" dirty="0">
                <a:hlinkClick r:id="rId3">
                  <a:extLst>
                    <a:ext uri="{A12FA001-AC4F-418D-AE19-62706E023703}">
                      <ahyp:hlinkClr xmlns:ahyp="http://schemas.microsoft.com/office/drawing/2018/hyperlinkcolor" val="tx"/>
                    </a:ext>
                  </a:extLst>
                </a:hlinkClick>
              </a:rPr>
            </a:br>
            <a:endParaRPr lang="en-US" dirty="0"/>
          </a:p>
        </p:txBody>
      </p:sp>
    </p:spTree>
    <p:extLst>
      <p:ext uri="{BB962C8B-B14F-4D97-AF65-F5344CB8AC3E}">
        <p14:creationId xmlns:p14="http://schemas.microsoft.com/office/powerpoint/2010/main" val="32097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i="1" dirty="0"/>
            </a:br>
            <a:r>
              <a:rPr lang="en-US" sz="3000" i="1" dirty="0"/>
              <a:t>Unification:</a:t>
            </a:r>
            <a:br>
              <a:rPr lang="en-US" sz="3000" i="1" dirty="0"/>
            </a:br>
            <a:r>
              <a:rPr lang="en-US" sz="3000" i="1" dirty="0"/>
              <a:t>Building a Tradition of Excellence…</a:t>
            </a:r>
            <a:br>
              <a:rPr lang="en-US" sz="3600" i="1" dirty="0"/>
            </a:br>
            <a:endParaRPr lang="en-US" sz="30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dirty="0"/>
              <a:t>“Today our community and our students benefit from high quality, successful schools staffed with outstanding educators. Today’s success comes only because of the battles that were fought and won along the way.”</a:t>
            </a:r>
          </a:p>
          <a:p>
            <a:pPr algn="r"/>
            <a:br>
              <a:rPr lang="en-US" i="1" dirty="0"/>
            </a:br>
            <a:r>
              <a:rPr lang="en-US" i="1" dirty="0"/>
              <a:t>50 Unified Years</a:t>
            </a:r>
            <a:r>
              <a:rPr lang="en-US" dirty="0"/>
              <a:t>, Foreword</a:t>
            </a:r>
          </a:p>
          <a:p>
            <a:endParaRPr lang="en-US" sz="2400" dirty="0"/>
          </a:p>
        </p:txBody>
      </p:sp>
    </p:spTree>
    <p:extLst>
      <p:ext uri="{BB962C8B-B14F-4D97-AF65-F5344CB8AC3E}">
        <p14:creationId xmlns:p14="http://schemas.microsoft.com/office/powerpoint/2010/main" val="29850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dirty="0"/>
            </a:br>
            <a:r>
              <a:rPr lang="en-US" sz="3000" dirty="0"/>
              <a:t>The Governing Board Recall…</a:t>
            </a:r>
            <a:br>
              <a:rPr lang="en-US" sz="3600" dirty="0"/>
            </a:br>
            <a:endParaRPr lang="en-US" sz="30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156005"/>
            <a:ext cx="7886700" cy="3262312"/>
          </a:xfrm>
        </p:spPr>
        <p:txBody>
          <a:bodyPr>
            <a:normAutofit/>
          </a:bodyPr>
          <a:lstStyle/>
          <a:p>
            <a:r>
              <a:rPr lang="en-US" sz="2400" dirty="0"/>
              <a:t>“Emotions ran very high during the recall election. </a:t>
            </a:r>
            <a:br>
              <a:rPr lang="en-US" sz="2400" dirty="0"/>
            </a:br>
            <a:r>
              <a:rPr lang="en-US" sz="2400" dirty="0"/>
              <a:t>Dr. Buchanan stated that a successful recall election was a repudiation of the educational programs he had helped design, and he would have to resign if the incumbents were not returned to office.”</a:t>
            </a:r>
          </a:p>
          <a:p>
            <a:pPr algn="r">
              <a:lnSpc>
                <a:spcPct val="110000"/>
              </a:lnSpc>
            </a:pPr>
            <a:br>
              <a:rPr lang="en-US" sz="1500" i="1" dirty="0"/>
            </a:br>
            <a:r>
              <a:rPr lang="en-US" sz="1500" i="1" dirty="0"/>
              <a:t>Historical Overview of Clovis Unified School District</a:t>
            </a:r>
          </a:p>
          <a:p>
            <a:pPr algn="r">
              <a:lnSpc>
                <a:spcPct val="110000"/>
              </a:lnSpc>
            </a:pPr>
            <a:r>
              <a:rPr lang="en-US" sz="1500" i="1" dirty="0"/>
              <a:t>Narrative</a:t>
            </a:r>
            <a:r>
              <a:rPr lang="en-US" sz="1500" dirty="0"/>
              <a:t>, p. 10</a:t>
            </a:r>
          </a:p>
          <a:p>
            <a:endParaRPr lang="en-US" sz="2400" dirty="0"/>
          </a:p>
        </p:txBody>
      </p:sp>
    </p:spTree>
    <p:extLst>
      <p:ext uri="{BB962C8B-B14F-4D97-AF65-F5344CB8AC3E}">
        <p14:creationId xmlns:p14="http://schemas.microsoft.com/office/powerpoint/2010/main" val="90404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711910" y="161021"/>
            <a:ext cx="7286684" cy="977900"/>
          </a:xfrm>
        </p:spPr>
        <p:txBody>
          <a:bodyPr>
            <a:normAutofit fontScale="90000"/>
          </a:bodyPr>
          <a:lstStyle/>
          <a:p>
            <a:pPr>
              <a:lnSpc>
                <a:spcPct val="90000"/>
              </a:lnSpc>
            </a:pPr>
            <a:br>
              <a:rPr lang="en-US" sz="2800" dirty="0"/>
            </a:br>
            <a:r>
              <a:rPr lang="en-US" sz="2800" dirty="0"/>
              <a:t>“Never make excuses,  they don’t change the truth.”</a:t>
            </a:r>
          </a:p>
        </p:txBody>
      </p:sp>
      <p:sp>
        <p:nvSpPr>
          <p:cNvPr id="1030" name="Content Placeholder 1029">
            <a:extLst>
              <a:ext uri="{FF2B5EF4-FFF2-40B4-BE49-F238E27FC236}">
                <a16:creationId xmlns:a16="http://schemas.microsoft.com/office/drawing/2014/main" id="{675ACCAA-0D9C-53EB-0AD9-05A51796451E}"/>
              </a:ext>
            </a:extLst>
          </p:cNvPr>
          <p:cNvSpPr>
            <a:spLocks noGrp="1"/>
          </p:cNvSpPr>
          <p:nvPr>
            <p:ph idx="1"/>
          </p:nvPr>
        </p:nvSpPr>
        <p:spPr>
          <a:xfrm>
            <a:off x="711910" y="1440633"/>
            <a:ext cx="4604769" cy="2489202"/>
          </a:xfrm>
        </p:spPr>
        <p:txBody>
          <a:bodyPr>
            <a:normAutofit lnSpcReduction="10000"/>
          </a:bodyPr>
          <a:lstStyle/>
          <a:p>
            <a:r>
              <a:rPr lang="en-US" sz="2100" dirty="0">
                <a:ea typeface="Calibri" panose="020F0502020204030204" pitchFamily="34" charset="0"/>
                <a:cs typeface="Times New Roman" panose="02020603050405020304" pitchFamily="18" charset="0"/>
              </a:rPr>
              <a:t>“He looked across the table and he says, if you can't get it done, I'll find somebody that can. W</a:t>
            </a:r>
            <a:r>
              <a:rPr lang="en-US" sz="2100" dirty="0">
                <a:ea typeface="Calibri" panose="020F0502020204030204" pitchFamily="34" charset="0"/>
              </a:rPr>
              <a:t>e were to find a way and we weren't going to blame the kids. We weren't going to blame the parents. We were going find a way. That stuck with me for my whole career.”</a:t>
            </a:r>
          </a:p>
          <a:p>
            <a:pPr algn="r"/>
            <a:r>
              <a:rPr lang="en-US" sz="2100" dirty="0">
                <a:ea typeface="Calibri" panose="020F0502020204030204" pitchFamily="34" charset="0"/>
                <a:cs typeface="Times New Roman" panose="02020603050405020304" pitchFamily="18" charset="0"/>
              </a:rPr>
              <a:t>Rich Smith</a:t>
            </a:r>
          </a:p>
          <a:p>
            <a:endParaRPr lang="en-US" dirty="0"/>
          </a:p>
        </p:txBody>
      </p:sp>
      <p:pic>
        <p:nvPicPr>
          <p:cNvPr id="3" name="Picture 2">
            <a:extLst>
              <a:ext uri="{FF2B5EF4-FFF2-40B4-BE49-F238E27FC236}">
                <a16:creationId xmlns:a16="http://schemas.microsoft.com/office/drawing/2014/main" id="{5F5DA3E7-A545-3DF8-BD60-84091836E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3" r="7090"/>
          <a:stretch/>
        </p:blipFill>
        <p:spPr bwMode="auto">
          <a:xfrm>
            <a:off x="5538956" y="1440633"/>
            <a:ext cx="1613626" cy="2013699"/>
          </a:xfrm>
          <a:prstGeom prst="rect">
            <a:avLst/>
          </a:prstGeom>
          <a:noFill/>
          <a:effectLst>
            <a:outerShdw blurRad="50800" dist="116529"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A person in a suit and tie&#10;&#10;Description automatically generated with medium confidence">
            <a:extLst>
              <a:ext uri="{FF2B5EF4-FFF2-40B4-BE49-F238E27FC236}">
                <a16:creationId xmlns:a16="http://schemas.microsoft.com/office/drawing/2014/main" id="{2C6C2ACC-2874-F7AD-2376-4AEED61F18FC}"/>
              </a:ext>
            </a:extLst>
          </p:cNvPr>
          <p:cNvPicPr>
            <a:picLocks noChangeAspect="1"/>
          </p:cNvPicPr>
          <p:nvPr/>
        </p:nvPicPr>
        <p:blipFill>
          <a:blip r:embed="rId4"/>
          <a:stretch>
            <a:fillRect/>
          </a:stretch>
        </p:blipFill>
        <p:spPr>
          <a:xfrm>
            <a:off x="7288232" y="1440633"/>
            <a:ext cx="1613626" cy="2013699"/>
          </a:xfrm>
          <a:prstGeom prst="rect">
            <a:avLst/>
          </a:prstGeom>
          <a:effectLst>
            <a:outerShdw blurRad="50800" dist="116529" dir="2700000" algn="tl" rotWithShape="0">
              <a:prstClr val="black">
                <a:alpha val="40000"/>
              </a:prstClr>
            </a:outerShdw>
          </a:effectLst>
        </p:spPr>
      </p:pic>
    </p:spTree>
    <p:extLst>
      <p:ext uri="{BB962C8B-B14F-4D97-AF65-F5344CB8AC3E}">
        <p14:creationId xmlns:p14="http://schemas.microsoft.com/office/powerpoint/2010/main" val="86273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Autofit/>
          </a:bodyPr>
          <a:lstStyle/>
          <a:p>
            <a:r>
              <a:rPr lang="en-US" sz="2800" dirty="0"/>
              <a:t>Courage to Confront Video</a:t>
            </a:r>
          </a:p>
        </p:txBody>
      </p:sp>
      <p:pic>
        <p:nvPicPr>
          <p:cNvPr id="5" name="Online Media 4" descr="Leadership Tenet - Courage to Confront Disagreements">
            <a:hlinkClick r:id="" action="ppaction://media"/>
            <a:extLst>
              <a:ext uri="{FF2B5EF4-FFF2-40B4-BE49-F238E27FC236}">
                <a16:creationId xmlns:a16="http://schemas.microsoft.com/office/drawing/2014/main" id="{B14C8496-2703-BC32-F943-375F72BB17D3}"/>
              </a:ext>
            </a:extLst>
          </p:cNvPr>
          <p:cNvPicPr>
            <a:picLocks noRot="1" noChangeAspect="1"/>
          </p:cNvPicPr>
          <p:nvPr>
            <a:videoFile r:link="rId1"/>
          </p:nvPr>
        </p:nvPicPr>
        <p:blipFill>
          <a:blip r:embed="rId4"/>
          <a:stretch>
            <a:fillRect/>
          </a:stretch>
        </p:blipFill>
        <p:spPr>
          <a:xfrm>
            <a:off x="-27408" y="0"/>
            <a:ext cx="9216269" cy="5192265"/>
          </a:xfrm>
          <a:prstGeom prst="rect">
            <a:avLst/>
          </a:prstGeom>
        </p:spPr>
      </p:pic>
    </p:spTree>
    <p:extLst>
      <p:ext uri="{BB962C8B-B14F-4D97-AF65-F5344CB8AC3E}">
        <p14:creationId xmlns:p14="http://schemas.microsoft.com/office/powerpoint/2010/main" val="17031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3099042033"/>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1362</Words>
  <Application>Microsoft Macintosh PowerPoint</Application>
  <PresentationFormat>On-screen Show (16:9)</PresentationFormat>
  <Paragraphs>100</Paragraphs>
  <Slides>8</Slides>
  <Notes>8</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Courage to Confront  Disagreements and Issues</vt:lpstr>
      <vt:lpstr>Courage to Confront Disagreements and Issues Values </vt:lpstr>
      <vt:lpstr> Unification: Building a Tradition of Excellence… </vt:lpstr>
      <vt:lpstr> The Governing Board Recall… </vt:lpstr>
      <vt:lpstr> “Never make excuses,  they don’t change the truth.”</vt:lpstr>
      <vt:lpstr>Courage to Confront Video</vt:lpstr>
      <vt:lpstr>End of Part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25</cp:revision>
  <cp:lastPrinted>2023-11-02T18:48:58Z</cp:lastPrinted>
  <dcterms:modified xsi:type="dcterms:W3CDTF">2024-01-08T23:03:04Z</dcterms:modified>
</cp:coreProperties>
</file>